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73" r:id="rId3"/>
    <p:sldId id="272" r:id="rId4"/>
    <p:sldId id="257" r:id="rId5"/>
    <p:sldId id="275" r:id="rId6"/>
    <p:sldId id="276" r:id="rId7"/>
    <p:sldId id="271" r:id="rId8"/>
    <p:sldId id="274" r:id="rId9"/>
    <p:sldId id="258" r:id="rId10"/>
    <p:sldId id="277" r:id="rId11"/>
    <p:sldId id="279" r:id="rId12"/>
    <p:sldId id="278" r:id="rId13"/>
    <p:sldId id="280" r:id="rId14"/>
    <p:sldId id="281" r:id="rId15"/>
    <p:sldId id="282" r:id="rId16"/>
    <p:sldId id="284" r:id="rId17"/>
    <p:sldId id="283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7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8230DD-DBCF-45F5-B401-883FACC659C9}" type="datetimeFigureOut">
              <a:rPr lang="ru-RU" smtClean="0"/>
              <a:pPr/>
              <a:t>17.01.2012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C11069-F7E7-4A1D-B27E-3A22488AF66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692695"/>
            <a:ext cx="8062912" cy="1584177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ПРОЕКТ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«ЗДОРОВЫЕ НОЖКИ»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924944"/>
            <a:ext cx="8062912" cy="1752600"/>
          </a:xfrm>
        </p:spPr>
        <p:txBody>
          <a:bodyPr/>
          <a:lstStyle/>
          <a:p>
            <a:r>
              <a:rPr lang="ru-RU" b="1" dirty="0" smtClean="0"/>
              <a:t>Актуализация коррекционной работы </a:t>
            </a:r>
            <a:endParaRPr lang="ru-RU" dirty="0" smtClean="0"/>
          </a:p>
          <a:p>
            <a:r>
              <a:rPr lang="ru-RU" b="1" dirty="0" smtClean="0"/>
              <a:t>по профилактике плоскостопия</a:t>
            </a:r>
            <a:endParaRPr lang="ru-RU" dirty="0" smtClean="0"/>
          </a:p>
          <a:p>
            <a:r>
              <a:rPr lang="ru-RU" b="1" dirty="0" smtClean="0"/>
              <a:t> в среднем дошкольном возрасте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профилактика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7499176" cy="4085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 Велико значение для профилактики плоскостопия правильно подобранной обуви. Она должна быть по ноге. Детская обувь имеющая совершенно плоскую подошву, без изгиба для свода стопы, и тем самым деформирует </a:t>
            </a:r>
            <a:r>
              <a:rPr lang="ru-RU" dirty="0" err="1" smtClean="0"/>
              <a:t>ступные</a:t>
            </a:r>
            <a:r>
              <a:rPr lang="ru-RU" dirty="0" smtClean="0"/>
              <a:t> мышцы ног, ведет к уплощению стопы. Детям нужна обувь на небольшом каблуке высотой 5-8 мм., с упругой стелькой, крепким задником.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83568" y="1340769"/>
            <a:ext cx="7546032" cy="374441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Предупредить плоскостопие можно подбором специальных упражнений, способствующих развитию  и укреплению мышц голени, стопы и пальцев. Наибольший эффект оказывают упражнения, если их выполнять босиком и по возможности и несколько раз в день: утром, как только ребенок встал с постели и после дневного сна.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39552" y="1772816"/>
            <a:ext cx="7992888" cy="30963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Комплекс упражнений способствующих профилактике плоскостопия.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«Каток»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004048" y="1484784"/>
            <a:ext cx="3528392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026" name="Picture 2" descr="D:\Documents and Settings\банан\Рабочий стол\фото\ноги\100JVCSO\PIC_11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4042293" cy="3672408"/>
          </a:xfrm>
          <a:prstGeom prst="rect">
            <a:avLst/>
          </a:prstGeom>
          <a:noFill/>
        </p:spPr>
      </p:pic>
      <p:pic>
        <p:nvPicPr>
          <p:cNvPr id="3" name="Picture 2" descr="D:\Documents and Settings\банан\Рабочий стол\фото\ноги\100JVCSO\PIC_11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556792"/>
            <a:ext cx="3746376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«Сборщик» 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1" name="Picture 3" descr="D:\Documents and Settings\банан\Рабочий стол\фото\фото ноги\PIC_123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628800"/>
            <a:ext cx="4038600" cy="402349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endParaRPr lang="ru-RU" dirty="0"/>
          </a:p>
        </p:txBody>
      </p:sp>
      <p:pic>
        <p:nvPicPr>
          <p:cNvPr id="2050" name="Picture 2" descr="D:\Documents and Settings\банан\Рабочий стол\фото\ноги\100JVCSO\PIC_1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625752" y="1719064"/>
            <a:ext cx="3960440" cy="3779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«Окно»</a:t>
            </a:r>
            <a:endParaRPr lang="ru-RU" dirty="0"/>
          </a:p>
        </p:txBody>
      </p:sp>
      <p:pic>
        <p:nvPicPr>
          <p:cNvPr id="1027" name="Picture 3" descr="D:\Documents and Settings\банан\Рабочий стол\100JVCSO\PIC_12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8800"/>
            <a:ext cx="4038600" cy="3960440"/>
          </a:xfrm>
          <a:prstGeom prst="rect">
            <a:avLst/>
          </a:prstGeom>
          <a:noFill/>
        </p:spPr>
      </p:pic>
      <p:pic>
        <p:nvPicPr>
          <p:cNvPr id="1028" name="Picture 4" descr="D:\Documents and Settings\банан\Рабочий стол\100JVCSO\PIC_12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28800"/>
            <a:ext cx="4038600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«Разбойник»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Documents and Settings\банан\Рабочий стол\100JVCSO\PIC_124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3807470"/>
          </a:xfrm>
          <a:prstGeom prst="rect">
            <a:avLst/>
          </a:prstGeom>
          <a:noFill/>
        </p:spPr>
      </p:pic>
      <p:pic>
        <p:nvPicPr>
          <p:cNvPr id="2051" name="Picture 3" descr="D:\Documents and Settings\банан\Рабочий стол\100JVCSO\PIC_12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380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924712"/>
          </a:xfrm>
        </p:spPr>
        <p:txBody>
          <a:bodyPr/>
          <a:lstStyle/>
          <a:p>
            <a:pPr algn="ctr"/>
            <a:r>
              <a:rPr lang="ru-RU" dirty="0" smtClean="0"/>
              <a:t>«Художник»</a:t>
            </a:r>
            <a:endParaRPr lang="ru-RU" dirty="0"/>
          </a:p>
        </p:txBody>
      </p:sp>
      <p:pic>
        <p:nvPicPr>
          <p:cNvPr id="3074" name="Picture 2" descr="D:\Documents and Settings\банан\Рабочий стол\100JVCSO\PIC_126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88840"/>
            <a:ext cx="4038600" cy="3663454"/>
          </a:xfrm>
          <a:prstGeom prst="rect">
            <a:avLst/>
          </a:prstGeom>
          <a:noFill/>
        </p:spPr>
      </p:pic>
      <p:pic>
        <p:nvPicPr>
          <p:cNvPr id="3075" name="Picture 3" descr="D:\Documents and Settings\банан\Рабочий стол\100JVCSO\PIC_126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988840"/>
            <a:ext cx="4038600" cy="3663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«Серп»</a:t>
            </a:r>
            <a:endParaRPr lang="ru-RU" dirty="0"/>
          </a:p>
        </p:txBody>
      </p:sp>
      <p:pic>
        <p:nvPicPr>
          <p:cNvPr id="4098" name="Picture 2" descr="D:\Documents and Settings\банан\Рабочий стол\100JVCSO\PIC_12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879478"/>
          </a:xfrm>
          <a:prstGeom prst="rect">
            <a:avLst/>
          </a:prstGeom>
          <a:noFill/>
        </p:spPr>
      </p:pic>
      <p:pic>
        <p:nvPicPr>
          <p:cNvPr id="4099" name="Picture 3" descr="D:\Documents and Settings\банан\Рабочий стол\100JVCSO\PIC_13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72816"/>
            <a:ext cx="4038600" cy="3879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«Мельница»</a:t>
            </a:r>
            <a:endParaRPr lang="ru-RU" dirty="0"/>
          </a:p>
        </p:txBody>
      </p:sp>
      <p:pic>
        <p:nvPicPr>
          <p:cNvPr id="5122" name="Picture 2" descr="D:\Documents and Settings\банан\Рабочий стол\100JVCSO\PIC_1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3807470"/>
          </a:xfrm>
          <a:prstGeom prst="rect">
            <a:avLst/>
          </a:prstGeom>
          <a:noFill/>
        </p:spPr>
      </p:pic>
      <p:pic>
        <p:nvPicPr>
          <p:cNvPr id="5123" name="Picture 3" descr="D:\Documents and Settings\банан\Рабочий стол\100JVCSO\PIC_13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380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/>
          <a:lstStyle/>
          <a:p>
            <a:pPr algn="ctr"/>
            <a:r>
              <a:rPr lang="ru-RU" dirty="0" smtClean="0"/>
              <a:t>плоскостопие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 это достаточно серьезное ортопедическое заболевание, которое значительно нарушает функцию всего опорно-двигательного аппарата человека, негативно влияет на его общее самочувствие, снижает выносливость к физическим нагрузкам, ухудшает работоспособность и настроение. Чаще всего оно начинается в детском возрасте наряду с другими отклонениями в костно-мышечном аппарате. При этом заболевании резко ухудшается опорная функция ног, изменяется положение таза и позвоночника, затрудняются движения, которые приводят и к нарушению осанки.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«Барабанщик»</a:t>
            </a:r>
            <a:endParaRPr lang="ru-RU" dirty="0"/>
          </a:p>
        </p:txBody>
      </p:sp>
      <p:pic>
        <p:nvPicPr>
          <p:cNvPr id="6146" name="Picture 2" descr="D:\Documents and Settings\банан\Рабочий стол\100JVCSO\PIC_13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3807470"/>
          </a:xfrm>
          <a:prstGeom prst="rect">
            <a:avLst/>
          </a:prstGeom>
          <a:noFill/>
        </p:spPr>
      </p:pic>
      <p:pic>
        <p:nvPicPr>
          <p:cNvPr id="6147" name="Picture 3" descr="D:\Documents and Settings\банан\Рабочий стол\100JVCSO\PIC_13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380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«Весёлые прыжки»</a:t>
            </a:r>
            <a:endParaRPr lang="ru-RU" dirty="0"/>
          </a:p>
        </p:txBody>
      </p:sp>
      <p:pic>
        <p:nvPicPr>
          <p:cNvPr id="7170" name="Picture 2" descr="D:\Documents and Settings\банан\Рабочий стол\100JVCSO\PIC_1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879478"/>
          </a:xfrm>
          <a:prstGeom prst="rect">
            <a:avLst/>
          </a:prstGeom>
          <a:noFill/>
        </p:spPr>
      </p:pic>
      <p:pic>
        <p:nvPicPr>
          <p:cNvPr id="7171" name="Picture 3" descr="D:\Documents and Settings\банан\Рабочий стол\100JVCSO\PIC_13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72816"/>
            <a:ext cx="4038600" cy="3879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«Носильщик»</a:t>
            </a:r>
            <a:endParaRPr lang="ru-RU" dirty="0"/>
          </a:p>
        </p:txBody>
      </p:sp>
      <p:pic>
        <p:nvPicPr>
          <p:cNvPr id="8194" name="Picture 2" descr="D:\Documents and Settings\банан\Рабочий стол\100JVCSO\PIC_12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00808"/>
            <a:ext cx="4038600" cy="3951486"/>
          </a:xfrm>
          <a:prstGeom prst="rect">
            <a:avLst/>
          </a:prstGeom>
          <a:noFill/>
        </p:spPr>
      </p:pic>
      <p:pic>
        <p:nvPicPr>
          <p:cNvPr id="8195" name="Picture 3" descr="D:\Documents and Settings\банан\Рабочий стол\100JVCSO\PIC_127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00808"/>
            <a:ext cx="4038600" cy="3951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864096"/>
          </a:xfrm>
        </p:spPr>
        <p:txBody>
          <a:bodyPr/>
          <a:lstStyle/>
          <a:p>
            <a:pPr algn="ctr"/>
            <a:r>
              <a:rPr lang="ru-RU" dirty="0" smtClean="0"/>
              <a:t>«Рыбка»</a:t>
            </a:r>
            <a:endParaRPr lang="ru-RU" dirty="0"/>
          </a:p>
        </p:txBody>
      </p:sp>
      <p:pic>
        <p:nvPicPr>
          <p:cNvPr id="4098" name="Picture 2" descr="D:\Documents and Settings\банан\Рабочий стол\DCIM\100JVCSO\PIC_134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72816"/>
            <a:ext cx="4038600" cy="3879478"/>
          </a:xfrm>
          <a:prstGeom prst="rect">
            <a:avLst/>
          </a:prstGeom>
          <a:noFill/>
        </p:spPr>
      </p:pic>
      <p:pic>
        <p:nvPicPr>
          <p:cNvPr id="4099" name="Picture 3" descr="D:\Documents and Settings\банан\Рабочий стол\DCIM\100JVCSO\PIC_13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72816"/>
            <a:ext cx="4038600" cy="3879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«Петушки»</a:t>
            </a:r>
            <a:endParaRPr lang="ru-RU" dirty="0"/>
          </a:p>
        </p:txBody>
      </p:sp>
      <p:pic>
        <p:nvPicPr>
          <p:cNvPr id="5122" name="Picture 2" descr="D:\Documents and Settings\банан\Рабочий стол\DCIM\100JVCSO\PIC_13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44824"/>
            <a:ext cx="4038600" cy="3807470"/>
          </a:xfrm>
          <a:prstGeom prst="rect">
            <a:avLst/>
          </a:prstGeom>
          <a:noFill/>
        </p:spPr>
      </p:pic>
      <p:pic>
        <p:nvPicPr>
          <p:cNvPr id="5123" name="Picture 3" descr="D:\Documents and Settings\банан\Рабочий стол\DCIM\100JVCSO\PIC_1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44824"/>
            <a:ext cx="4038600" cy="3807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Распространение результатов.</a:t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dirty="0" smtClean="0"/>
              <a:t>Данный проект достаточно универсален и прост  в применении, он может быть использован в любом другом дошкольном учреждении. Проект не несёт в себе больших финансовых затрат и не требует специальных помещений, к тому же удачно вписывается в современное зонирование пространства в группах детского сада. </a:t>
            </a:r>
          </a:p>
          <a:p>
            <a:pPr>
              <a:buNone/>
            </a:pPr>
            <a:r>
              <a:rPr lang="ru-RU" dirty="0" smtClean="0"/>
              <a:t>	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58417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 smtClean="0"/>
              <a:t>Отпечатки стоп у детей: </a:t>
            </a:r>
            <a:br>
              <a:rPr lang="ru-RU" sz="4000" dirty="0" smtClean="0"/>
            </a:br>
            <a:endParaRPr lang="ru-RU" sz="4000" dirty="0"/>
          </a:p>
        </p:txBody>
      </p:sp>
      <p:pic>
        <p:nvPicPr>
          <p:cNvPr id="4" name="Содержимое 3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99592" y="2636913"/>
            <a:ext cx="295232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2708919"/>
            <a:ext cx="4038600" cy="364600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а - нормальная стопа,</a:t>
            </a:r>
            <a:br>
              <a:rPr lang="ru-RU" sz="2400" dirty="0" smtClean="0"/>
            </a:br>
            <a:r>
              <a:rPr lang="ru-RU" sz="2400" dirty="0" smtClean="0"/>
              <a:t> б - плоская стопа.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445624" cy="2007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</a:rPr>
              <a:t>ЦЕЛЬ ПРОЕКТА.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 Создание системы   мероприятий по  профилактике плоскостопия на базе средней группы в ДОУ.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 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38584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ЗАДАЧИ ПРОЕКТА.</a:t>
            </a:r>
          </a:p>
          <a:p>
            <a:pPr lvl="0"/>
            <a:r>
              <a:rPr lang="ru-RU" dirty="0" smtClean="0"/>
              <a:t>Создание предметно – развивающей среды в группе, физкультурной площадке и на участке детского сада.</a:t>
            </a:r>
          </a:p>
          <a:p>
            <a:pPr lvl="0"/>
            <a:r>
              <a:rPr lang="ru-RU" dirty="0" smtClean="0"/>
              <a:t>Создание комплекса профилактических упражнений.</a:t>
            </a:r>
          </a:p>
          <a:p>
            <a:pPr lvl="0"/>
            <a:r>
              <a:rPr lang="ru-RU" dirty="0" smtClean="0"/>
              <a:t>Приобщение родителей к коррекционной работе в домашних условиях.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Первые симптомы плоскостопия вы можете заметить и сами: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обувь </a:t>
            </a:r>
            <a:r>
              <a:rPr lang="ru-RU" dirty="0" smtClean="0"/>
              <a:t>стоптана и изношена с внутренней стороны</a:t>
            </a:r>
          </a:p>
          <a:p>
            <a:r>
              <a:rPr lang="ru-RU" dirty="0" smtClean="0"/>
              <a:t>  ноги быстро утомляются при ходьбе и работе на ногах </a:t>
            </a:r>
          </a:p>
          <a:p>
            <a:r>
              <a:rPr lang="ru-RU" dirty="0" smtClean="0"/>
              <a:t> появляется усталость и боли в ногах к концу дня, судороги, чувство тяжести, </a:t>
            </a:r>
            <a:r>
              <a:rPr lang="ru-RU" dirty="0" smtClean="0"/>
              <a:t>отечность</a:t>
            </a:r>
            <a:endParaRPr lang="ru-RU" dirty="0" smtClean="0"/>
          </a:p>
          <a:p>
            <a:r>
              <a:rPr lang="ru-RU" dirty="0" smtClean="0"/>
              <a:t>  нога словно выросла - приходится покупать обувь на размер больше (особенно по ширине)</a:t>
            </a:r>
          </a:p>
          <a:p>
            <a:r>
              <a:rPr lang="ru-RU" dirty="0" smtClean="0"/>
              <a:t>  стопа стала широкой настолько, что </a:t>
            </a:r>
            <a:r>
              <a:rPr lang="ru-RU" dirty="0" smtClean="0"/>
              <a:t>уже </a:t>
            </a:r>
            <a:r>
              <a:rPr lang="ru-RU" dirty="0" smtClean="0"/>
              <a:t>не </a:t>
            </a:r>
            <a:r>
              <a:rPr lang="ru-RU" dirty="0" smtClean="0"/>
              <a:t>влезает </a:t>
            </a:r>
            <a:r>
              <a:rPr lang="ru-RU" dirty="0" smtClean="0"/>
              <a:t>в </a:t>
            </a:r>
            <a:r>
              <a:rPr lang="ru-RU" dirty="0" smtClean="0"/>
              <a:t>туфли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3681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Осложнение при  плоскостопии: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5178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ru-RU" dirty="0" smtClean="0"/>
              <a:t> Боли в стопах, коленях, бедрах, спине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Неестественная «тяжелая» походка и осанка, косолапее при ходьбе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Непропорционально развитые или недоразвитые мышцы ног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Заболевания самой стопы (деформация 1-го пальца стопы - "косточка" на большом пальце, искривление пальцев стопы, пяточные шпоры, </a:t>
            </a:r>
            <a:r>
              <a:rPr lang="ru-RU" dirty="0" smtClean="0"/>
              <a:t>мозоли). 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Болезни коленных </a:t>
            </a:r>
            <a:r>
              <a:rPr lang="ru-RU" dirty="0" smtClean="0"/>
              <a:t>суставов</a:t>
            </a:r>
            <a:endParaRPr lang="ru-RU" dirty="0" smtClean="0"/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Болезни позвоночника (остеохондроз, искривления, грыжи межпозвоночных дисков, радикулит)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/>
              <a:t> Плоскостопие предрасполагает к развитию вросшего ногтя.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Тяжесть заболевания плоскостопием может быть различной.</a:t>
            </a:r>
            <a:br>
              <a:rPr lang="ru-RU" sz="2800" dirty="0" smtClean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Простое плоскостопие — это 1-я стадия заболевания. Стопа представляется уплощенной, что хорошо бывает видно со стороны внутреннего продольного свода. Боли становятся более постоянными, отмечается усталость при ходьбе, утрачивается эластичность походки.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r>
              <a:rPr lang="ru-RU" dirty="0" smtClean="0"/>
              <a:t>Комбинированное плоскостопие — следующая, 2-я стадия болезни. Своды стопы исчезают, стопа распластана. Боли в стопах постоянные, они распространяются на голень (от перенапряжения мышц) и коленный сустав (от неправильной нагрузки при ходьбе). Отмечается значительное затруднение ходьбы.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Стадии плоскостопия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00808"/>
            <a:ext cx="712879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ПРОГНОЗИРОВАНИЕ РЕЗУЛЬТАТОВ ПРОЕКТА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 Реализация данного проекта позволит качественно улучшить состояние здоровья детей. Постоянный контроль и мониторинг позволит своевременно выявить  отклонение в развитии стопы и обратиться к специалисту. </a:t>
            </a:r>
          </a:p>
          <a:p>
            <a:r>
              <a:rPr lang="ru-RU" dirty="0" smtClean="0"/>
              <a:t> Дополнительная стимуляция работы стоп позволит закалить детей, воздействовать на  укрепление иммунитета, стимулировать биологически активные </a:t>
            </a:r>
          </a:p>
          <a:p>
            <a:r>
              <a:rPr lang="ru-RU" dirty="0" smtClean="0"/>
              <a:t>точки на стопе, совершенствовать развитие речи, повышать уровень общей работоспособности и сопротивления различным инфекциям.</a:t>
            </a:r>
          </a:p>
          <a:p>
            <a:r>
              <a:rPr lang="ru-RU" dirty="0" smtClean="0"/>
              <a:t>Систематические  коррекционные упражнения укрепят свод стопы, а включённость родителей в этот процесс позволит значительно повысить степень мотивации и заинтересованности детей в положительном результате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450</TotalTime>
  <Words>454</Words>
  <Application>Microsoft Office PowerPoint</Application>
  <PresentationFormat>Экран (4:3)</PresentationFormat>
  <Paragraphs>61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ПРОЕКТ «ЗДОРОВЫЕ НОЖКИ» </vt:lpstr>
      <vt:lpstr>плоскостопие</vt:lpstr>
      <vt:lpstr> Отпечатки стоп у детей:  </vt:lpstr>
      <vt:lpstr>ЦЕЛЬ ПРОЕКТА.   Создание системы   мероприятий по  профилактике плоскостопия на базе средней группы в ДОУ.   </vt:lpstr>
      <vt:lpstr>Первые симптомы плоскостопия вы можете заметить и сами: </vt:lpstr>
      <vt:lpstr>Осложнение при  плоскостопии: </vt:lpstr>
      <vt:lpstr>Тяжесть заболевания плоскостопием может быть различной. </vt:lpstr>
      <vt:lpstr>Стадии плоскостопия</vt:lpstr>
      <vt:lpstr> ПРОГНОЗИРОВАНИЕ РЕЗУЛЬТАТОВ ПРОЕКТА.</vt:lpstr>
      <vt:lpstr>профилактика </vt:lpstr>
      <vt:lpstr>Слайд 11</vt:lpstr>
      <vt:lpstr>Слайд 12</vt:lpstr>
      <vt:lpstr>«Каток» </vt:lpstr>
      <vt:lpstr>«Сборщик» </vt:lpstr>
      <vt:lpstr>«Окно»</vt:lpstr>
      <vt:lpstr>«Разбойник»</vt:lpstr>
      <vt:lpstr>«Художник»</vt:lpstr>
      <vt:lpstr>«Серп»</vt:lpstr>
      <vt:lpstr>«Мельница»</vt:lpstr>
      <vt:lpstr>«Барабанщик»</vt:lpstr>
      <vt:lpstr>«Весёлые прыжки»</vt:lpstr>
      <vt:lpstr>«Носильщик»</vt:lpstr>
      <vt:lpstr>«Рыбка»</vt:lpstr>
      <vt:lpstr>«Петушки»</vt:lpstr>
      <vt:lpstr>Распространение результатов. </vt:lpstr>
    </vt:vector>
  </TitlesOfParts>
  <Company>BEST_XP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«ЗДОРОВЫЕ НОЖКИ» </dc:title>
  <dc:creator>банан</dc:creator>
  <cp:lastModifiedBy>банан</cp:lastModifiedBy>
  <cp:revision>45</cp:revision>
  <dcterms:created xsi:type="dcterms:W3CDTF">2011-11-28T10:04:45Z</dcterms:created>
  <dcterms:modified xsi:type="dcterms:W3CDTF">2012-01-17T07:37:22Z</dcterms:modified>
</cp:coreProperties>
</file>